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 Semi Bold" panose="020B0604020202020204" charset="0"/>
      <p:regular r:id="rId13"/>
    </p:embeddedFont>
    <p:embeddedFont>
      <p:font typeface="PT Sans" panose="020B050302020302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726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151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06804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Amazon Store Sales Dataset Analysis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4552712"/>
            <a:ext cx="74685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comprehensive business and analytical perspective on customer behavior, sales performance, and profit optimization opportunities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8159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5262" y="287893"/>
            <a:ext cx="399871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Shipping &amp; Payment Mode Analysis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5905262" y="857607"/>
            <a:ext cx="147851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Shipping Preferences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7273766" y="1840706"/>
            <a:ext cx="1288137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58%</a:t>
            </a:r>
            <a:endParaRPr lang="en-US" sz="2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439" y="1186220"/>
            <a:ext cx="1570911" cy="15709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01865" y="2887861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Standard Class</a:t>
            </a:r>
            <a:endParaRPr lang="en-US" sz="950" dirty="0"/>
          </a:p>
        </p:txBody>
      </p:sp>
      <p:sp>
        <p:nvSpPr>
          <p:cNvPr id="8" name="Text 4"/>
          <p:cNvSpPr/>
          <p:nvPr/>
        </p:nvSpPr>
        <p:spPr>
          <a:xfrm>
            <a:off x="5905262" y="3146465"/>
            <a:ext cx="402538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Most popular shipping option</a:t>
            </a:r>
            <a:endParaRPr lang="en-US" sz="800" dirty="0"/>
          </a:p>
        </p:txBody>
      </p:sp>
      <p:sp>
        <p:nvSpPr>
          <p:cNvPr id="9" name="Text 5"/>
          <p:cNvSpPr/>
          <p:nvPr/>
        </p:nvSpPr>
        <p:spPr>
          <a:xfrm>
            <a:off x="7273766" y="4204097"/>
            <a:ext cx="1288137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42%</a:t>
            </a:r>
            <a:endParaRPr lang="en-US" sz="20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439" y="3549610"/>
            <a:ext cx="1570911" cy="157091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301865" y="5251252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Premium Options</a:t>
            </a:r>
            <a:endParaRPr lang="en-US" sz="950" dirty="0"/>
          </a:p>
        </p:txBody>
      </p:sp>
      <p:sp>
        <p:nvSpPr>
          <p:cNvPr id="12" name="Text 7"/>
          <p:cNvSpPr/>
          <p:nvPr/>
        </p:nvSpPr>
        <p:spPr>
          <a:xfrm>
            <a:off x="5905262" y="5509855"/>
            <a:ext cx="402538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Second Class, First Class, Same Day</a:t>
            </a:r>
            <a:endParaRPr lang="en-US" sz="800" dirty="0"/>
          </a:p>
        </p:txBody>
      </p:sp>
      <p:sp>
        <p:nvSpPr>
          <p:cNvPr id="13" name="Text 8"/>
          <p:cNvSpPr/>
          <p:nvPr/>
        </p:nvSpPr>
        <p:spPr>
          <a:xfrm>
            <a:off x="10193774" y="857607"/>
            <a:ext cx="1982510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DD78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Payment Method Distribution</a:t>
            </a:r>
            <a:endParaRPr lang="en-US" sz="1150" dirty="0"/>
          </a:p>
        </p:txBody>
      </p:sp>
      <p:sp>
        <p:nvSpPr>
          <p:cNvPr id="14" name="Text 9"/>
          <p:cNvSpPr/>
          <p:nvPr/>
        </p:nvSpPr>
        <p:spPr>
          <a:xfrm>
            <a:off x="11562278" y="1840706"/>
            <a:ext cx="1288137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42%</a:t>
            </a:r>
            <a:endParaRPr lang="en-US" sz="20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0951" y="1186220"/>
            <a:ext cx="1570911" cy="157091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1590377" y="2887861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Cash on Delivery</a:t>
            </a:r>
            <a:endParaRPr lang="en-US" sz="950" dirty="0"/>
          </a:p>
        </p:txBody>
      </p:sp>
      <p:sp>
        <p:nvSpPr>
          <p:cNvPr id="17" name="Text 11"/>
          <p:cNvSpPr/>
          <p:nvPr/>
        </p:nvSpPr>
        <p:spPr>
          <a:xfrm>
            <a:off x="10193774" y="3146465"/>
            <a:ext cx="402538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Largest payment share</a:t>
            </a:r>
            <a:endParaRPr lang="en-US" sz="800" dirty="0"/>
          </a:p>
        </p:txBody>
      </p:sp>
      <p:sp>
        <p:nvSpPr>
          <p:cNvPr id="18" name="Text 12"/>
          <p:cNvSpPr/>
          <p:nvPr/>
        </p:nvSpPr>
        <p:spPr>
          <a:xfrm>
            <a:off x="11562278" y="4204097"/>
            <a:ext cx="1288137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58%</a:t>
            </a:r>
            <a:endParaRPr lang="en-US" sz="20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0951" y="3549610"/>
            <a:ext cx="1570911" cy="1570911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1590377" y="5251252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Digital Payments</a:t>
            </a:r>
            <a:endParaRPr lang="en-US" sz="950" dirty="0"/>
          </a:p>
        </p:txBody>
      </p:sp>
      <p:sp>
        <p:nvSpPr>
          <p:cNvPr id="21" name="Text 14"/>
          <p:cNvSpPr/>
          <p:nvPr/>
        </p:nvSpPr>
        <p:spPr>
          <a:xfrm>
            <a:off x="10193774" y="5509855"/>
            <a:ext cx="402538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Online &amp; Bank Cards</a:t>
            </a:r>
            <a:endParaRPr lang="en-US" sz="800" dirty="0"/>
          </a:p>
        </p:txBody>
      </p:sp>
      <p:sp>
        <p:nvSpPr>
          <p:cNvPr id="22" name="Shape 15"/>
          <p:cNvSpPr/>
          <p:nvPr/>
        </p:nvSpPr>
        <p:spPr>
          <a:xfrm>
            <a:off x="5905262" y="5913001"/>
            <a:ext cx="8306276" cy="628293"/>
          </a:xfrm>
          <a:prstGeom prst="roundRect">
            <a:avLst>
              <a:gd name="adj" fmla="val 25003"/>
            </a:avLst>
          </a:prstGeom>
          <a:solidFill>
            <a:srgbClr val="00002E">
              <a:alpha val="75000"/>
            </a:srgbClr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23" name="Shape 16"/>
          <p:cNvSpPr/>
          <p:nvPr/>
        </p:nvSpPr>
        <p:spPr>
          <a:xfrm>
            <a:off x="5920502" y="5928241"/>
            <a:ext cx="418862" cy="597813"/>
          </a:xfrm>
          <a:prstGeom prst="roundRect">
            <a:avLst>
              <a:gd name="adj" fmla="val 33139"/>
            </a:avLst>
          </a:prstGeom>
          <a:solidFill>
            <a:srgbClr val="00002E"/>
          </a:solidFill>
          <a:ln/>
        </p:spPr>
      </p:sp>
      <p:sp>
        <p:nvSpPr>
          <p:cNvPr id="24" name="Text 17"/>
          <p:cNvSpPr/>
          <p:nvPr/>
        </p:nvSpPr>
        <p:spPr>
          <a:xfrm>
            <a:off x="6047542" y="6128980"/>
            <a:ext cx="157043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200" dirty="0"/>
          </a:p>
        </p:txBody>
      </p:sp>
      <p:sp>
        <p:nvSpPr>
          <p:cNvPr id="25" name="Text 18"/>
          <p:cNvSpPr/>
          <p:nvPr/>
        </p:nvSpPr>
        <p:spPr>
          <a:xfrm>
            <a:off x="6444020" y="6032897"/>
            <a:ext cx="1504593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Cost-Conscious Customers</a:t>
            </a:r>
            <a:endParaRPr lang="en-US" sz="950" dirty="0"/>
          </a:p>
        </p:txBody>
      </p:sp>
      <p:sp>
        <p:nvSpPr>
          <p:cNvPr id="26" name="Text 19"/>
          <p:cNvSpPr/>
          <p:nvPr/>
        </p:nvSpPr>
        <p:spPr>
          <a:xfrm>
            <a:off x="6444020" y="6249591"/>
            <a:ext cx="7752278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Standard Class dominance shows customers prefer low-cost delivery options, indicating price sensitivity in shipping decisions</a:t>
            </a:r>
            <a:endParaRPr lang="en-US" sz="800" dirty="0"/>
          </a:p>
        </p:txBody>
      </p:sp>
      <p:sp>
        <p:nvSpPr>
          <p:cNvPr id="27" name="Shape 20"/>
          <p:cNvSpPr/>
          <p:nvPr/>
        </p:nvSpPr>
        <p:spPr>
          <a:xfrm>
            <a:off x="5905262" y="6645950"/>
            <a:ext cx="8306276" cy="628293"/>
          </a:xfrm>
          <a:prstGeom prst="roundRect">
            <a:avLst>
              <a:gd name="adj" fmla="val 25003"/>
            </a:avLst>
          </a:prstGeom>
          <a:solidFill>
            <a:srgbClr val="00002E">
              <a:alpha val="75000"/>
            </a:srgbClr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28" name="Shape 21"/>
          <p:cNvSpPr/>
          <p:nvPr/>
        </p:nvSpPr>
        <p:spPr>
          <a:xfrm>
            <a:off x="5920502" y="6661190"/>
            <a:ext cx="418862" cy="597813"/>
          </a:xfrm>
          <a:prstGeom prst="roundRect">
            <a:avLst>
              <a:gd name="adj" fmla="val 33139"/>
            </a:avLst>
          </a:prstGeom>
          <a:solidFill>
            <a:srgbClr val="00002E"/>
          </a:solidFill>
          <a:ln/>
        </p:spPr>
      </p:sp>
      <p:sp>
        <p:nvSpPr>
          <p:cNvPr id="29" name="Text 22"/>
          <p:cNvSpPr/>
          <p:nvPr/>
        </p:nvSpPr>
        <p:spPr>
          <a:xfrm>
            <a:off x="6047542" y="6861929"/>
            <a:ext cx="157043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200" dirty="0"/>
          </a:p>
        </p:txBody>
      </p:sp>
      <p:sp>
        <p:nvSpPr>
          <p:cNvPr id="30" name="Text 23"/>
          <p:cNvSpPr/>
          <p:nvPr/>
        </p:nvSpPr>
        <p:spPr>
          <a:xfrm>
            <a:off x="6444020" y="6765846"/>
            <a:ext cx="1306711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COD Risk Management</a:t>
            </a:r>
            <a:endParaRPr lang="en-US" sz="950" dirty="0"/>
          </a:p>
        </p:txBody>
      </p:sp>
      <p:sp>
        <p:nvSpPr>
          <p:cNvPr id="31" name="Text 24"/>
          <p:cNvSpPr/>
          <p:nvPr/>
        </p:nvSpPr>
        <p:spPr>
          <a:xfrm>
            <a:off x="6444020" y="6982539"/>
            <a:ext cx="7752278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 COD share (42%) increases operational risks through cash handling complexities and higher return probabilities</a:t>
            </a:r>
            <a:endParaRPr lang="en-US" sz="800" dirty="0"/>
          </a:p>
        </p:txBody>
      </p:sp>
      <p:sp>
        <p:nvSpPr>
          <p:cNvPr id="32" name="Shape 25"/>
          <p:cNvSpPr/>
          <p:nvPr/>
        </p:nvSpPr>
        <p:spPr>
          <a:xfrm>
            <a:off x="5905262" y="7378898"/>
            <a:ext cx="8306276" cy="628293"/>
          </a:xfrm>
          <a:prstGeom prst="roundRect">
            <a:avLst>
              <a:gd name="adj" fmla="val 25003"/>
            </a:avLst>
          </a:prstGeom>
          <a:solidFill>
            <a:srgbClr val="00002E">
              <a:alpha val="75000"/>
            </a:srgbClr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33" name="Shape 26"/>
          <p:cNvSpPr/>
          <p:nvPr/>
        </p:nvSpPr>
        <p:spPr>
          <a:xfrm>
            <a:off x="5920502" y="7394138"/>
            <a:ext cx="418862" cy="597813"/>
          </a:xfrm>
          <a:prstGeom prst="roundRect">
            <a:avLst>
              <a:gd name="adj" fmla="val 33139"/>
            </a:avLst>
          </a:prstGeom>
          <a:solidFill>
            <a:srgbClr val="00002E"/>
          </a:solidFill>
          <a:ln/>
        </p:spPr>
      </p:sp>
      <p:sp>
        <p:nvSpPr>
          <p:cNvPr id="34" name="Text 27"/>
          <p:cNvSpPr/>
          <p:nvPr/>
        </p:nvSpPr>
        <p:spPr>
          <a:xfrm>
            <a:off x="6047542" y="7594878"/>
            <a:ext cx="157043" cy="1963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200" dirty="0"/>
          </a:p>
        </p:txBody>
      </p:sp>
      <p:sp>
        <p:nvSpPr>
          <p:cNvPr id="35" name="Text 28"/>
          <p:cNvSpPr/>
          <p:nvPr/>
        </p:nvSpPr>
        <p:spPr>
          <a:xfrm>
            <a:off x="6444020" y="7498794"/>
            <a:ext cx="1618655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Digital Payment Opportunity</a:t>
            </a:r>
            <a:endParaRPr lang="en-US" sz="950" dirty="0"/>
          </a:p>
        </p:txBody>
      </p:sp>
      <p:sp>
        <p:nvSpPr>
          <p:cNvPr id="36" name="Text 29"/>
          <p:cNvSpPr/>
          <p:nvPr/>
        </p:nvSpPr>
        <p:spPr>
          <a:xfrm>
            <a:off x="6444020" y="7715488"/>
            <a:ext cx="7752278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Encourage digital payments with cashback/discounts to reduce operational costs and improve cash flow management</a:t>
            </a:r>
            <a:endParaRPr lang="en-US" sz="800" dirty="0"/>
          </a:p>
        </p:txBody>
      </p:sp>
      <p:sp>
        <p:nvSpPr>
          <p:cNvPr id="37" name="Text 30"/>
          <p:cNvSpPr/>
          <p:nvPr/>
        </p:nvSpPr>
        <p:spPr>
          <a:xfrm>
            <a:off x="6062305" y="8242697"/>
            <a:ext cx="814923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b="1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Strategic Recommendation:</a:t>
            </a: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Implement digital payment incentives and optimize shipping cost structures to improve operational efficiency while maintaining customer satisfaction.</a:t>
            </a:r>
            <a:endParaRPr lang="en-US" sz="800" dirty="0"/>
          </a:p>
        </p:txBody>
      </p:sp>
      <p:sp>
        <p:nvSpPr>
          <p:cNvPr id="38" name="Shape 31"/>
          <p:cNvSpPr/>
          <p:nvPr/>
        </p:nvSpPr>
        <p:spPr>
          <a:xfrm>
            <a:off x="5905262" y="8124944"/>
            <a:ext cx="15240" cy="403146"/>
          </a:xfrm>
          <a:prstGeom prst="rect">
            <a:avLst/>
          </a:prstGeom>
          <a:solidFill>
            <a:srgbClr val="F2B42D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01879"/>
            <a:ext cx="7468553" cy="24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700"/>
              </a:lnSpc>
              <a:buNone/>
            </a:pPr>
            <a:r>
              <a:rPr lang="en-US" sz="775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Amazon Store Sales Dataset</a:t>
            </a:r>
            <a:endParaRPr lang="en-US" sz="7750" dirty="0"/>
          </a:p>
        </p:txBody>
      </p:sp>
      <p:sp>
        <p:nvSpPr>
          <p:cNvPr id="4" name="Text 1"/>
          <p:cNvSpPr/>
          <p:nvPr/>
        </p:nvSpPr>
        <p:spPr>
          <a:xfrm>
            <a:off x="7348657" y="4480084"/>
            <a:ext cx="5419368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&amp; Analytical Insights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6324124" y="5286851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Prepared by: Data Analyst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24124" y="5857518"/>
            <a:ext cx="74685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Transforming raw sales data into actionable business intelligence for strategic decision-making and revenue optimization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7084" y="499229"/>
            <a:ext cx="4180642" cy="522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Objective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6197084" y="1288137"/>
            <a:ext cx="3772495" cy="1890474"/>
          </a:xfrm>
          <a:prstGeom prst="roundRect">
            <a:avLst>
              <a:gd name="adj" fmla="val 14098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9965" y="1481018"/>
            <a:ext cx="2489716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Exploratory Data Analysis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89965" y="1848922"/>
            <a:ext cx="3386733" cy="1136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Perform comprehensive EDA on Amazon Store sales dataset to uncover hidden patterns and trends in customer purchasing behavior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10147221" y="1288137"/>
            <a:ext cx="3772495" cy="1890474"/>
          </a:xfrm>
          <a:prstGeom prst="roundRect">
            <a:avLst>
              <a:gd name="adj" fmla="val 14098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40102" y="1481018"/>
            <a:ext cx="2681526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Behavior Analysis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340102" y="1848922"/>
            <a:ext cx="3386733" cy="852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 who buys, what they buy, and how they make purchasing decisions across different segments and regions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97084" y="3356253"/>
            <a:ext cx="7722632" cy="1322070"/>
          </a:xfrm>
          <a:prstGeom prst="roundRect">
            <a:avLst>
              <a:gd name="adj" fmla="val 20159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89965" y="3549134"/>
            <a:ext cx="2507575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Performance Identification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389965" y="3917037"/>
            <a:ext cx="7336869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top-performing categories, regions, and customer segments to focus strategic initiatives and resource allocation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97084" y="4878110"/>
            <a:ext cx="7722632" cy="1337310"/>
          </a:xfrm>
          <a:prstGeom prst="roundRect">
            <a:avLst>
              <a:gd name="adj" fmla="val 820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74224" y="4878110"/>
            <a:ext cx="91440" cy="1337310"/>
          </a:xfrm>
          <a:prstGeom prst="roundRect">
            <a:avLst>
              <a:gd name="adj" fmla="val 291472"/>
            </a:avLst>
          </a:prstGeom>
          <a:solidFill>
            <a:srgbClr val="F2B42D"/>
          </a:solidFill>
          <a:ln/>
        </p:spPr>
      </p:sp>
      <p:sp>
        <p:nvSpPr>
          <p:cNvPr id="15" name="Text 12"/>
          <p:cNvSpPr/>
          <p:nvPr/>
        </p:nvSpPr>
        <p:spPr>
          <a:xfrm>
            <a:off x="6466165" y="5078611"/>
            <a:ext cx="2351008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Profit Leakage Detection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466165" y="5446514"/>
            <a:ext cx="7253049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Detect loss-making sales, high return rates, and COD dominance that may be impacting overall profitability and operational efficiency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97084" y="6393061"/>
            <a:ext cx="7722632" cy="1337310"/>
          </a:xfrm>
          <a:prstGeom prst="roundRect">
            <a:avLst>
              <a:gd name="adj" fmla="val 820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174224" y="6393061"/>
            <a:ext cx="91440" cy="1337310"/>
          </a:xfrm>
          <a:prstGeom prst="roundRect">
            <a:avLst>
              <a:gd name="adj" fmla="val 291472"/>
            </a:avLst>
          </a:prstGeom>
          <a:solidFill>
            <a:srgbClr val="D7425E"/>
          </a:solidFill>
          <a:ln/>
        </p:spPr>
      </p:sp>
      <p:sp>
        <p:nvSpPr>
          <p:cNvPr id="19" name="Text 16"/>
          <p:cNvSpPr/>
          <p:nvPr/>
        </p:nvSpPr>
        <p:spPr>
          <a:xfrm>
            <a:off x="6466165" y="6593562"/>
            <a:ext cx="2847261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Actionable Recommendations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466165" y="6961465"/>
            <a:ext cx="7253049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 data-driven recommendations to improve sales performance, enhance profitability, and optimize business operations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133" y="466844"/>
            <a:ext cx="3995261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 Overview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679133" y="1496854"/>
            <a:ext cx="3792736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5,901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1576626" y="2269331"/>
            <a:ext cx="199763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Total Transactions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79133" y="2688788"/>
            <a:ext cx="379273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Complete sales records analyzed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4684038" y="1496854"/>
            <a:ext cx="3792736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21</a:t>
            </a:r>
            <a:endParaRPr lang="en-US" sz="4400" dirty="0"/>
          </a:p>
        </p:txBody>
      </p:sp>
      <p:sp>
        <p:nvSpPr>
          <p:cNvPr id="7" name="Text 5"/>
          <p:cNvSpPr/>
          <p:nvPr/>
        </p:nvSpPr>
        <p:spPr>
          <a:xfrm>
            <a:off x="5581531" y="2269331"/>
            <a:ext cx="199763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Features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4684038" y="2688788"/>
            <a:ext cx="379273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Comprehensive variables captured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2681526" y="3384828"/>
            <a:ext cx="3792736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0</a:t>
            </a:r>
            <a:endParaRPr lang="en-US" sz="4400" dirty="0"/>
          </a:p>
        </p:txBody>
      </p:sp>
      <p:sp>
        <p:nvSpPr>
          <p:cNvPr id="10" name="Text 8"/>
          <p:cNvSpPr/>
          <p:nvPr/>
        </p:nvSpPr>
        <p:spPr>
          <a:xfrm>
            <a:off x="3579019" y="4157305"/>
            <a:ext cx="199763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Missing Values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2681526" y="4576762"/>
            <a:ext cx="379273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Clean dataset ready for analysis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679133" y="5039320"/>
            <a:ext cx="2601158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Variable Categories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679133" y="5508665"/>
            <a:ext cx="7797641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 Dimension:</a:t>
            </a: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ID, Name, Segment, Geography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679133" y="5839658"/>
            <a:ext cx="7797641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Order Dimension:</a:t>
            </a: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Order ID, Dates, Ship Mode, Payment Mode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679133" y="6170652"/>
            <a:ext cx="7797641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Product Dimension:</a:t>
            </a: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Category, Sub-Category, Product Name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679133" y="6501646"/>
            <a:ext cx="7797641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Performance Metrics:</a:t>
            </a: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Sales, Quantity, Profit, Returns</a:t>
            </a:r>
            <a:endParaRPr lang="en-US" sz="13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493" y="1411962"/>
            <a:ext cx="5060394" cy="5060394"/>
          </a:xfrm>
          <a:prstGeom prst="rect">
            <a:avLst/>
          </a:prstGeom>
        </p:spPr>
      </p:pic>
      <p:sp>
        <p:nvSpPr>
          <p:cNvPr id="18" name="Shape 15"/>
          <p:cNvSpPr/>
          <p:nvPr/>
        </p:nvSpPr>
        <p:spPr>
          <a:xfrm>
            <a:off x="8898493" y="6663333"/>
            <a:ext cx="5060394" cy="1264563"/>
          </a:xfrm>
          <a:prstGeom prst="roundRect">
            <a:avLst>
              <a:gd name="adj" fmla="val 20141"/>
            </a:avLst>
          </a:prstGeom>
          <a:solidFill>
            <a:srgbClr val="183A13"/>
          </a:solidFill>
          <a:ln/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276" y="6925032"/>
            <a:ext cx="212169" cy="169783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9450229" y="6875502"/>
            <a:ext cx="4338876" cy="814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Quality Excellence:</a:t>
            </a: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No missing values detected - dataset is immediately ready for comprehensive analysis without preprocessing requirements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287893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Insights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3459956" y="2911673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Consumer Segment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18862" y="3128367"/>
            <a:ext cx="427315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~51% of sales</a:t>
            </a:r>
            <a:endParaRPr lang="en-US" sz="800" dirty="0"/>
          </a:p>
        </p:txBody>
      </p:sp>
      <p:sp>
        <p:nvSpPr>
          <p:cNvPr id="5" name="Text 3"/>
          <p:cNvSpPr/>
          <p:nvPr/>
        </p:nvSpPr>
        <p:spPr>
          <a:xfrm>
            <a:off x="418862" y="3358753"/>
            <a:ext cx="4273153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Primary revenue driver requiring focused marketing investment</a:t>
            </a:r>
            <a:endParaRPr lang="en-US" sz="8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446" y="805339"/>
            <a:ext cx="4827389" cy="482738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062" y="3121045"/>
            <a:ext cx="156686" cy="1958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85878" y="1665565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Corporate Segment</a:t>
            </a:r>
            <a:endParaRPr lang="en-US" sz="950" dirty="0"/>
          </a:p>
        </p:txBody>
      </p:sp>
      <p:sp>
        <p:nvSpPr>
          <p:cNvPr id="9" name="Text 5"/>
          <p:cNvSpPr/>
          <p:nvPr/>
        </p:nvSpPr>
        <p:spPr>
          <a:xfrm>
            <a:off x="9885878" y="1882259"/>
            <a:ext cx="4325660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DD785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~31% of sales</a:t>
            </a:r>
            <a:endParaRPr lang="en-US" sz="800" dirty="0"/>
          </a:p>
        </p:txBody>
      </p:sp>
      <p:sp>
        <p:nvSpPr>
          <p:cNvPr id="10" name="Text 6"/>
          <p:cNvSpPr/>
          <p:nvPr/>
        </p:nvSpPr>
        <p:spPr>
          <a:xfrm>
            <a:off x="9885878" y="2112645"/>
            <a:ext cx="4325660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Significant B2B contributor with bulk purchase potential</a:t>
            </a:r>
            <a:endParaRPr lang="en-US" sz="8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446" y="805339"/>
            <a:ext cx="4827389" cy="4827389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427" y="1657767"/>
            <a:ext cx="156686" cy="1958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885878" y="4157782"/>
            <a:ext cx="1236940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Home Office Segment</a:t>
            </a:r>
            <a:endParaRPr lang="en-US" sz="950" dirty="0"/>
          </a:p>
        </p:txBody>
      </p:sp>
      <p:sp>
        <p:nvSpPr>
          <p:cNvPr id="14" name="Text 8"/>
          <p:cNvSpPr/>
          <p:nvPr/>
        </p:nvSpPr>
        <p:spPr>
          <a:xfrm>
            <a:off x="9885878" y="4374475"/>
            <a:ext cx="4325660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48A8E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~18% of sales</a:t>
            </a:r>
            <a:endParaRPr lang="en-US" sz="800" dirty="0"/>
          </a:p>
        </p:txBody>
      </p:sp>
      <p:sp>
        <p:nvSpPr>
          <p:cNvPr id="15" name="Text 9"/>
          <p:cNvSpPr/>
          <p:nvPr/>
        </p:nvSpPr>
        <p:spPr>
          <a:xfrm>
            <a:off x="9885878" y="4604861"/>
            <a:ext cx="4325660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Growing remote work market segment</a:t>
            </a:r>
            <a:endParaRPr lang="en-US" sz="8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1446" y="805339"/>
            <a:ext cx="4827389" cy="4827389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1427" y="4584323"/>
            <a:ext cx="156686" cy="19585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18862" y="5855137"/>
            <a:ext cx="1881426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Loyalty Indicators</a:t>
            </a:r>
            <a:endParaRPr lang="en-US" sz="1150" dirty="0"/>
          </a:p>
        </p:txBody>
      </p:sp>
      <p:sp>
        <p:nvSpPr>
          <p:cNvPr id="19" name="Text 11"/>
          <p:cNvSpPr/>
          <p:nvPr/>
        </p:nvSpPr>
        <p:spPr>
          <a:xfrm>
            <a:off x="418862" y="6144578"/>
            <a:ext cx="6768584" cy="335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59ABA9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773 unique customers</a:t>
            </a: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generated 5,901 transactions, indicating strong repeat purchase behavior. Some loyal customers placed </a:t>
            </a: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25+ orders</a:t>
            </a: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demonstrating exceptional brand loyalty and lifetime value potential.</a:t>
            </a:r>
            <a:endParaRPr lang="en-US" sz="800" dirty="0"/>
          </a:p>
        </p:txBody>
      </p:sp>
      <p:sp>
        <p:nvSpPr>
          <p:cNvPr id="20" name="Text 12"/>
          <p:cNvSpPr/>
          <p:nvPr/>
        </p:nvSpPr>
        <p:spPr>
          <a:xfrm>
            <a:off x="575905" y="6597610"/>
            <a:ext cx="6611541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i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"Consumers are the largest revenue drivers → focus marketing here. Corporate and Home Office are smaller but steady contributors."</a:t>
            </a:r>
            <a:endParaRPr lang="en-US" sz="800" dirty="0"/>
          </a:p>
        </p:txBody>
      </p:sp>
      <p:sp>
        <p:nvSpPr>
          <p:cNvPr id="21" name="Shape 13"/>
          <p:cNvSpPr/>
          <p:nvPr/>
        </p:nvSpPr>
        <p:spPr>
          <a:xfrm>
            <a:off x="418862" y="6597610"/>
            <a:ext cx="15240" cy="167640"/>
          </a:xfrm>
          <a:prstGeom prst="rect">
            <a:avLst/>
          </a:prstGeom>
          <a:solidFill>
            <a:srgbClr val="F2B42D"/>
          </a:solidFill>
          <a:ln/>
        </p:spPr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0574" y="5868233"/>
            <a:ext cx="6702623" cy="67026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287893"/>
            <a:ext cx="379368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Geographic Performance Analysis</a:t>
            </a:r>
            <a:endParaRPr lang="en-US" sz="1900" dirty="0"/>
          </a:p>
        </p:txBody>
      </p:sp>
      <p:sp>
        <p:nvSpPr>
          <p:cNvPr id="3" name="Shape 1"/>
          <p:cNvSpPr/>
          <p:nvPr/>
        </p:nvSpPr>
        <p:spPr>
          <a:xfrm>
            <a:off x="7307580" y="805339"/>
            <a:ext cx="15240" cy="1466017"/>
          </a:xfrm>
          <a:prstGeom prst="roundRect">
            <a:avLst>
              <a:gd name="adj" fmla="val 1030800"/>
            </a:avLst>
          </a:prstGeom>
          <a:solidFill>
            <a:srgbClr val="F2B42D"/>
          </a:solidFill>
          <a:ln/>
        </p:spPr>
      </p:sp>
      <p:sp>
        <p:nvSpPr>
          <p:cNvPr id="4" name="Shape 2"/>
          <p:cNvSpPr/>
          <p:nvPr/>
        </p:nvSpPr>
        <p:spPr>
          <a:xfrm>
            <a:off x="403622" y="805339"/>
            <a:ext cx="6896338" cy="628293"/>
          </a:xfrm>
          <a:prstGeom prst="roundRect">
            <a:avLst>
              <a:gd name="adj" fmla="val 25003"/>
            </a:avLst>
          </a:prstGeom>
          <a:solidFill>
            <a:srgbClr val="00002E"/>
          </a:solidFill>
          <a:ln w="7620">
            <a:solidFill>
              <a:srgbClr val="F2B42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963245" y="917615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Market Coverage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515898" y="1134308"/>
            <a:ext cx="667940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49 States</a:t>
            </a: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</a:t>
            </a: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452 Cities</a:t>
            </a: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across the United States, demonstrating comprehensive national market penetration</a:t>
            </a:r>
            <a:endParaRPr lang="en-US" sz="800" dirty="0"/>
          </a:p>
        </p:txBody>
      </p:sp>
      <p:sp>
        <p:nvSpPr>
          <p:cNvPr id="7" name="Shape 5"/>
          <p:cNvSpPr/>
          <p:nvPr/>
        </p:nvSpPr>
        <p:spPr>
          <a:xfrm>
            <a:off x="7330440" y="1643063"/>
            <a:ext cx="6896338" cy="628293"/>
          </a:xfrm>
          <a:prstGeom prst="rect">
            <a:avLst/>
          </a:prstGeom>
          <a:solidFill>
            <a:srgbClr val="00002E"/>
          </a:solidFill>
          <a:ln w="7620">
            <a:solidFill>
              <a:srgbClr val="D742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435096" y="1755338"/>
            <a:ext cx="1258848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Top Performing States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7435096" y="1972032"/>
            <a:ext cx="667940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California, New York, and Texas</a:t>
            </a: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lead in sales volume, representing key strategic markets</a:t>
            </a:r>
            <a:endParaRPr lang="en-US" sz="8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62" y="2389108"/>
            <a:ext cx="13792676" cy="7588568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3372088" y="10008156"/>
            <a:ext cx="104656" cy="104656"/>
          </a:xfrm>
          <a:prstGeom prst="roundRect">
            <a:avLst>
              <a:gd name="adj" fmla="val 17474"/>
            </a:avLst>
          </a:prstGeom>
          <a:solidFill>
            <a:srgbClr val="483304"/>
          </a:solidFill>
          <a:ln/>
        </p:spPr>
      </p:sp>
      <p:sp>
        <p:nvSpPr>
          <p:cNvPr id="12" name="Text 9"/>
          <p:cNvSpPr/>
          <p:nvPr/>
        </p:nvSpPr>
        <p:spPr>
          <a:xfrm>
            <a:off x="3537704" y="10008156"/>
            <a:ext cx="215027" cy="104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West</a:t>
            </a:r>
            <a:endParaRPr lang="en-US" sz="800" dirty="0"/>
          </a:p>
        </p:txBody>
      </p:sp>
      <p:sp>
        <p:nvSpPr>
          <p:cNvPr id="13" name="Shape 10"/>
          <p:cNvSpPr/>
          <p:nvPr/>
        </p:nvSpPr>
        <p:spPr>
          <a:xfrm>
            <a:off x="5395436" y="10008156"/>
            <a:ext cx="104656" cy="104656"/>
          </a:xfrm>
          <a:prstGeom prst="roundRect">
            <a:avLst>
              <a:gd name="adj" fmla="val 17474"/>
            </a:avLst>
          </a:prstGeom>
          <a:solidFill>
            <a:srgbClr val="A8760A"/>
          </a:solidFill>
          <a:ln/>
        </p:spPr>
      </p:sp>
      <p:sp>
        <p:nvSpPr>
          <p:cNvPr id="14" name="Text 11"/>
          <p:cNvSpPr/>
          <p:nvPr/>
        </p:nvSpPr>
        <p:spPr>
          <a:xfrm>
            <a:off x="5561052" y="10008156"/>
            <a:ext cx="187643" cy="104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East</a:t>
            </a:r>
            <a:endParaRPr lang="en-US" sz="800" dirty="0"/>
          </a:p>
        </p:txBody>
      </p:sp>
      <p:sp>
        <p:nvSpPr>
          <p:cNvPr id="15" name="Shape 12"/>
          <p:cNvSpPr/>
          <p:nvPr/>
        </p:nvSpPr>
        <p:spPr>
          <a:xfrm>
            <a:off x="8815507" y="10008156"/>
            <a:ext cx="104656" cy="104656"/>
          </a:xfrm>
          <a:prstGeom prst="roundRect">
            <a:avLst>
              <a:gd name="adj" fmla="val 17474"/>
            </a:avLst>
          </a:prstGeom>
          <a:solidFill>
            <a:srgbClr val="F2B227"/>
          </a:solidFill>
          <a:ln/>
        </p:spPr>
      </p:sp>
      <p:sp>
        <p:nvSpPr>
          <p:cNvPr id="16" name="Text 13"/>
          <p:cNvSpPr/>
          <p:nvPr/>
        </p:nvSpPr>
        <p:spPr>
          <a:xfrm>
            <a:off x="8981123" y="10008156"/>
            <a:ext cx="320040" cy="104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Central</a:t>
            </a:r>
            <a:endParaRPr lang="en-US" sz="800" dirty="0"/>
          </a:p>
        </p:txBody>
      </p:sp>
      <p:sp>
        <p:nvSpPr>
          <p:cNvPr id="17" name="Shape 14"/>
          <p:cNvSpPr/>
          <p:nvPr/>
        </p:nvSpPr>
        <p:spPr>
          <a:xfrm>
            <a:off x="10877669" y="10008156"/>
            <a:ext cx="104656" cy="104656"/>
          </a:xfrm>
          <a:prstGeom prst="roundRect">
            <a:avLst>
              <a:gd name="adj" fmla="val 17474"/>
            </a:avLst>
          </a:prstGeom>
          <a:solidFill>
            <a:srgbClr val="F8D487"/>
          </a:solidFill>
          <a:ln/>
        </p:spPr>
      </p:sp>
      <p:sp>
        <p:nvSpPr>
          <p:cNvPr id="18" name="Text 15"/>
          <p:cNvSpPr/>
          <p:nvPr/>
        </p:nvSpPr>
        <p:spPr>
          <a:xfrm>
            <a:off x="11043285" y="10008156"/>
            <a:ext cx="260866" cy="104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South</a:t>
            </a:r>
            <a:endParaRPr lang="en-US" sz="800" dirty="0"/>
          </a:p>
        </p:txBody>
      </p:sp>
      <p:sp>
        <p:nvSpPr>
          <p:cNvPr id="19" name="Shape 16"/>
          <p:cNvSpPr/>
          <p:nvPr/>
        </p:nvSpPr>
        <p:spPr>
          <a:xfrm>
            <a:off x="418862" y="10230683"/>
            <a:ext cx="13792676" cy="444818"/>
          </a:xfrm>
          <a:prstGeom prst="roundRect">
            <a:avLst>
              <a:gd name="adj" fmla="val 35316"/>
            </a:avLst>
          </a:prstGeom>
          <a:solidFill>
            <a:srgbClr val="022349"/>
          </a:solidFill>
          <a:ln/>
        </p:spPr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18" y="10391656"/>
            <a:ext cx="130850" cy="104656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759023" y="10361414"/>
            <a:ext cx="13347859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Strategic Insight:</a:t>
            </a: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California &amp; New York are key markets requiring inventory focus &amp; promotions. South region is underperforming → opportunity to expand presence and capture untapped market potential.</a:t>
            </a:r>
            <a:endParaRPr lang="en-US" sz="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287893"/>
            <a:ext cx="346305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Category Performance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2029897" y="1485900"/>
            <a:ext cx="1288137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60%</a:t>
            </a:r>
            <a:endParaRPr lang="en-US" sz="20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569" y="831413"/>
            <a:ext cx="1570911" cy="15709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57995" y="2533055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Office Supplies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418862" y="2749748"/>
            <a:ext cx="451032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Highest transaction volume</a:t>
            </a:r>
            <a:endParaRPr lang="en-US" sz="800" dirty="0"/>
          </a:p>
        </p:txBody>
      </p:sp>
      <p:sp>
        <p:nvSpPr>
          <p:cNvPr id="7" name="Text 4"/>
          <p:cNvSpPr/>
          <p:nvPr/>
        </p:nvSpPr>
        <p:spPr>
          <a:xfrm>
            <a:off x="6671072" y="1485900"/>
            <a:ext cx="1288137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25%</a:t>
            </a:r>
            <a:endParaRPr lang="en-US" sz="20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745" y="831413"/>
            <a:ext cx="1570911" cy="157091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699171" y="2533055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</a:t>
            </a:r>
            <a:endParaRPr lang="en-US" sz="950" dirty="0"/>
          </a:p>
        </p:txBody>
      </p:sp>
      <p:sp>
        <p:nvSpPr>
          <p:cNvPr id="10" name="Text 6"/>
          <p:cNvSpPr/>
          <p:nvPr/>
        </p:nvSpPr>
        <p:spPr>
          <a:xfrm>
            <a:off x="5060037" y="2749748"/>
            <a:ext cx="451032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Premium product category</a:t>
            </a:r>
            <a:endParaRPr lang="en-US" sz="800" dirty="0"/>
          </a:p>
        </p:txBody>
      </p:sp>
      <p:sp>
        <p:nvSpPr>
          <p:cNvPr id="11" name="Text 7"/>
          <p:cNvSpPr/>
          <p:nvPr/>
        </p:nvSpPr>
        <p:spPr>
          <a:xfrm>
            <a:off x="11312247" y="1485900"/>
            <a:ext cx="1288137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15%</a:t>
            </a:r>
            <a:endParaRPr lang="en-US" sz="20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0920" y="831413"/>
            <a:ext cx="1570911" cy="157091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340346" y="2533055"/>
            <a:ext cx="1232059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Furniture</a:t>
            </a:r>
            <a:endParaRPr lang="en-US" sz="950" dirty="0"/>
          </a:p>
        </p:txBody>
      </p:sp>
      <p:sp>
        <p:nvSpPr>
          <p:cNvPr id="14" name="Text 9"/>
          <p:cNvSpPr/>
          <p:nvPr/>
        </p:nvSpPr>
        <p:spPr>
          <a:xfrm>
            <a:off x="9701213" y="2749748"/>
            <a:ext cx="4510326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High-value transactions</a:t>
            </a:r>
            <a:endParaRPr lang="en-US" sz="800" dirty="0"/>
          </a:p>
        </p:txBody>
      </p:sp>
      <p:sp>
        <p:nvSpPr>
          <p:cNvPr id="15" name="Text 10"/>
          <p:cNvSpPr/>
          <p:nvPr/>
        </p:nvSpPr>
        <p:spPr>
          <a:xfrm>
            <a:off x="418862" y="3074432"/>
            <a:ext cx="3011924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Sub-Category Analysis (17 Total Categories)</a:t>
            </a:r>
            <a:endParaRPr lang="en-US" sz="1150" dirty="0"/>
          </a:p>
        </p:txBody>
      </p:sp>
      <p:sp>
        <p:nvSpPr>
          <p:cNvPr id="16" name="Text 11"/>
          <p:cNvSpPr/>
          <p:nvPr/>
        </p:nvSpPr>
        <p:spPr>
          <a:xfrm>
            <a:off x="418862" y="3520916"/>
            <a:ext cx="1603772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Best-Selling Sub-Categories</a:t>
            </a:r>
            <a:endParaRPr lang="en-US" sz="950" dirty="0"/>
          </a:p>
        </p:txBody>
      </p:sp>
      <p:sp>
        <p:nvSpPr>
          <p:cNvPr id="17" name="Text 12"/>
          <p:cNvSpPr/>
          <p:nvPr/>
        </p:nvSpPr>
        <p:spPr>
          <a:xfrm>
            <a:off x="418862" y="3779520"/>
            <a:ext cx="676858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Binders:</a:t>
            </a: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High-frequency office essential</a:t>
            </a:r>
            <a:endParaRPr lang="en-US" sz="800" dirty="0"/>
          </a:p>
        </p:txBody>
      </p:sp>
      <p:sp>
        <p:nvSpPr>
          <p:cNvPr id="18" name="Text 13"/>
          <p:cNvSpPr/>
          <p:nvPr/>
        </p:nvSpPr>
        <p:spPr>
          <a:xfrm>
            <a:off x="418862" y="3983712"/>
            <a:ext cx="676858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Paper:</a:t>
            </a: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Consistent demand driver</a:t>
            </a:r>
            <a:endParaRPr lang="en-US" sz="800" dirty="0"/>
          </a:p>
        </p:txBody>
      </p:sp>
      <p:sp>
        <p:nvSpPr>
          <p:cNvPr id="19" name="Text 14"/>
          <p:cNvSpPr/>
          <p:nvPr/>
        </p:nvSpPr>
        <p:spPr>
          <a:xfrm>
            <a:off x="418862" y="4187904"/>
            <a:ext cx="676858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Phones:</a:t>
            </a: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Technology category leader</a:t>
            </a:r>
            <a:endParaRPr lang="en-US" sz="800" dirty="0"/>
          </a:p>
        </p:txBody>
      </p:sp>
      <p:sp>
        <p:nvSpPr>
          <p:cNvPr id="20" name="Text 15"/>
          <p:cNvSpPr/>
          <p:nvPr/>
        </p:nvSpPr>
        <p:spPr>
          <a:xfrm>
            <a:off x="418862" y="4392097"/>
            <a:ext cx="676858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Chairs:</a:t>
            </a: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Furniture category standout</a:t>
            </a:r>
            <a:endParaRPr lang="en-US" sz="800" dirty="0"/>
          </a:p>
        </p:txBody>
      </p:sp>
      <p:sp>
        <p:nvSpPr>
          <p:cNvPr id="21" name="Text 16"/>
          <p:cNvSpPr/>
          <p:nvPr/>
        </p:nvSpPr>
        <p:spPr>
          <a:xfrm>
            <a:off x="418862" y="4664393"/>
            <a:ext cx="1512332" cy="153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48A8E2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Niche High-Value Products</a:t>
            </a:r>
            <a:endParaRPr lang="en-US" sz="950" dirty="0"/>
          </a:p>
        </p:txBody>
      </p:sp>
      <p:sp>
        <p:nvSpPr>
          <p:cNvPr id="22" name="Text 17"/>
          <p:cNvSpPr/>
          <p:nvPr/>
        </p:nvSpPr>
        <p:spPr>
          <a:xfrm>
            <a:off x="418862" y="4922996"/>
            <a:ext cx="676858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Copiers:</a:t>
            </a: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Low frequency, high transaction value</a:t>
            </a:r>
            <a:endParaRPr lang="en-US" sz="800" dirty="0"/>
          </a:p>
        </p:txBody>
      </p:sp>
      <p:sp>
        <p:nvSpPr>
          <p:cNvPr id="23" name="Text 18"/>
          <p:cNvSpPr/>
          <p:nvPr/>
        </p:nvSpPr>
        <p:spPr>
          <a:xfrm>
            <a:off x="418862" y="5127188"/>
            <a:ext cx="6768584" cy="167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Machines:</a:t>
            </a: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Specialized equipment sales</a:t>
            </a:r>
            <a:endParaRPr lang="en-US" sz="800" dirty="0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574" y="3534013"/>
            <a:ext cx="6702623" cy="6702623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07618" y="10354389"/>
            <a:ext cx="6611541" cy="335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"Office Supplies → High order count but relatively lower profit. Technology → Fewer orders but higher average profit margin. Furniture → Expensive but profit inconsistent due to heavy discounts."</a:t>
            </a:r>
            <a:endParaRPr lang="en-US" sz="800" dirty="0"/>
          </a:p>
        </p:txBody>
      </p:sp>
      <p:sp>
        <p:nvSpPr>
          <p:cNvPr id="26" name="Shape 20"/>
          <p:cNvSpPr/>
          <p:nvPr/>
        </p:nvSpPr>
        <p:spPr>
          <a:xfrm>
            <a:off x="7450574" y="10354389"/>
            <a:ext cx="15240" cy="335280"/>
          </a:xfrm>
          <a:prstGeom prst="rect">
            <a:avLst/>
          </a:prstGeom>
          <a:solidFill>
            <a:srgbClr val="F2B42D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534829"/>
            <a:ext cx="6026110" cy="572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Sales &amp; Profitability Analysis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77954" y="1593056"/>
            <a:ext cx="4196001" cy="641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$265</a:t>
            </a:r>
            <a:endParaRPr lang="en-US" sz="5050" dirty="0"/>
          </a:p>
        </p:txBody>
      </p:sp>
      <p:sp>
        <p:nvSpPr>
          <p:cNvPr id="4" name="Text 2"/>
          <p:cNvSpPr/>
          <p:nvPr/>
        </p:nvSpPr>
        <p:spPr>
          <a:xfrm>
            <a:off x="1731764" y="2477929"/>
            <a:ext cx="2288262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Average Sales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777954" y="2880598"/>
            <a:ext cx="419600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 order transaction value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217081" y="1593056"/>
            <a:ext cx="4196120" cy="641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$30</a:t>
            </a:r>
            <a:endParaRPr lang="en-US" sz="5050" dirty="0"/>
          </a:p>
        </p:txBody>
      </p:sp>
      <p:sp>
        <p:nvSpPr>
          <p:cNvPr id="7" name="Text 5"/>
          <p:cNvSpPr/>
          <p:nvPr/>
        </p:nvSpPr>
        <p:spPr>
          <a:xfrm>
            <a:off x="6171009" y="2477929"/>
            <a:ext cx="2288262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Average Profit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5217081" y="2880598"/>
            <a:ext cx="4196120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 order profit margin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9656326" y="1593056"/>
            <a:ext cx="4196120" cy="641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11%</a:t>
            </a:r>
            <a:endParaRPr lang="en-US" sz="5050" dirty="0"/>
          </a:p>
        </p:txBody>
      </p:sp>
      <p:sp>
        <p:nvSpPr>
          <p:cNvPr id="10" name="Text 8"/>
          <p:cNvSpPr/>
          <p:nvPr/>
        </p:nvSpPr>
        <p:spPr>
          <a:xfrm>
            <a:off x="10610255" y="2477929"/>
            <a:ext cx="2288262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Profit Margin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9656326" y="2880598"/>
            <a:ext cx="4196120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Overall profitability ratio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77954" y="3483531"/>
            <a:ext cx="3597712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Performance Range Analysis</a:t>
            </a:r>
            <a:endParaRPr lang="en-US" sz="2150" dirty="0"/>
          </a:p>
        </p:txBody>
      </p:sp>
      <p:sp>
        <p:nvSpPr>
          <p:cNvPr id="13" name="Shape 11"/>
          <p:cNvSpPr/>
          <p:nvPr/>
        </p:nvSpPr>
        <p:spPr>
          <a:xfrm>
            <a:off x="777954" y="4118372"/>
            <a:ext cx="13074491" cy="1694736"/>
          </a:xfrm>
          <a:prstGeom prst="roundRect">
            <a:avLst>
              <a:gd name="adj" fmla="val 172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85574" y="4125992"/>
            <a:ext cx="1305925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80242" y="4250293"/>
            <a:ext cx="3916799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Metric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5293519" y="4250293"/>
            <a:ext cx="3912989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Minimum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9602986" y="4250293"/>
            <a:ext cx="404741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Maximum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785574" y="4685824"/>
            <a:ext cx="13059251" cy="5598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980242" y="4810125"/>
            <a:ext cx="3916799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Sales Value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5293519" y="4810125"/>
            <a:ext cx="3912989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$0.80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9602986" y="4810125"/>
            <a:ext cx="404741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$9,099</a:t>
            </a:r>
            <a:endParaRPr lang="en-US" sz="1500" dirty="0"/>
          </a:p>
        </p:txBody>
      </p:sp>
      <p:sp>
        <p:nvSpPr>
          <p:cNvPr id="22" name="Shape 20"/>
          <p:cNvSpPr/>
          <p:nvPr/>
        </p:nvSpPr>
        <p:spPr>
          <a:xfrm>
            <a:off x="785574" y="5245656"/>
            <a:ext cx="13059251" cy="5598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80242" y="5369957"/>
            <a:ext cx="3916799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Profit/Loss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5293519" y="5369957"/>
            <a:ext cx="3912989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-$6,599 (loss)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9602986" y="5369957"/>
            <a:ext cx="404741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+$8,399 (profit)</a:t>
            </a:r>
            <a:endParaRPr lang="en-US" sz="1500" dirty="0"/>
          </a:p>
        </p:txBody>
      </p:sp>
      <p:sp>
        <p:nvSpPr>
          <p:cNvPr id="26" name="Shape 24"/>
          <p:cNvSpPr/>
          <p:nvPr/>
        </p:nvSpPr>
        <p:spPr>
          <a:xfrm>
            <a:off x="777954" y="6031825"/>
            <a:ext cx="13074491" cy="826413"/>
          </a:xfrm>
          <a:prstGeom prst="roundRect">
            <a:avLst>
              <a:gd name="adj" fmla="val 35305"/>
            </a:avLst>
          </a:prstGeom>
          <a:solidFill>
            <a:srgbClr val="450707"/>
          </a:solidFill>
          <a:ln/>
        </p:spPr>
      </p:sp>
      <p:pic>
        <p:nvPicPr>
          <p:cNvPr id="2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83" y="6325672"/>
            <a:ext cx="243126" cy="194429"/>
          </a:xfrm>
          <a:prstGeom prst="rect">
            <a:avLst/>
          </a:prstGeom>
        </p:spPr>
      </p:pic>
      <p:sp>
        <p:nvSpPr>
          <p:cNvPr id="28" name="Text 25"/>
          <p:cNvSpPr/>
          <p:nvPr/>
        </p:nvSpPr>
        <p:spPr>
          <a:xfrm>
            <a:off x="1409938" y="6274832"/>
            <a:ext cx="12248078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Critical Issue Identified:</a:t>
            </a: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High sales ≠ High profit → discounting or shipping cost issues creating profit leakage</a:t>
            </a:r>
            <a:endParaRPr lang="en-US" sz="1500" dirty="0"/>
          </a:p>
        </p:txBody>
      </p:sp>
      <p:sp>
        <p:nvSpPr>
          <p:cNvPr id="29" name="Text 26"/>
          <p:cNvSpPr/>
          <p:nvPr/>
        </p:nvSpPr>
        <p:spPr>
          <a:xfrm>
            <a:off x="777954" y="7076956"/>
            <a:ext cx="13074491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D7425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Analyst Insight:</a:t>
            </a: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Large variance in profit indicates poor discount control. Need to analyze which sub-categories generate losses and implement pricing optimization strategies.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651" y="470297"/>
            <a:ext cx="4556165" cy="469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Quantity &amp; Returns Impact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638651" y="1438751"/>
            <a:ext cx="7449503" cy="199549"/>
          </a:xfrm>
          <a:prstGeom prst="roundRect">
            <a:avLst>
              <a:gd name="adj" fmla="val 120037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38651" y="1438751"/>
            <a:ext cx="283012" cy="199549"/>
          </a:xfrm>
          <a:prstGeom prst="roundRect">
            <a:avLst>
              <a:gd name="adj" fmla="val 120037"/>
            </a:avLst>
          </a:prstGeom>
          <a:solidFill>
            <a:srgbClr val="F2B42D"/>
          </a:solidFill>
          <a:ln/>
        </p:spPr>
      </p:sp>
      <p:sp>
        <p:nvSpPr>
          <p:cNvPr id="5" name="Text 3"/>
          <p:cNvSpPr/>
          <p:nvPr/>
        </p:nvSpPr>
        <p:spPr>
          <a:xfrm>
            <a:off x="8207812" y="1438751"/>
            <a:ext cx="286822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3.8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38651" y="1837730"/>
            <a:ext cx="187856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Average Units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38651" y="2232184"/>
            <a:ext cx="7855982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 order quantity sold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638651" y="2886670"/>
            <a:ext cx="7429500" cy="199549"/>
          </a:xfrm>
          <a:prstGeom prst="roundRect">
            <a:avLst>
              <a:gd name="adj" fmla="val 120037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38651" y="2886670"/>
            <a:ext cx="371475" cy="199549"/>
          </a:xfrm>
          <a:prstGeom prst="roundRect">
            <a:avLst>
              <a:gd name="adj" fmla="val 120037"/>
            </a:avLst>
          </a:prstGeom>
          <a:solidFill>
            <a:srgbClr val="D7425E"/>
          </a:solidFill>
          <a:ln/>
        </p:spPr>
      </p:sp>
      <p:sp>
        <p:nvSpPr>
          <p:cNvPr id="10" name="Text 8"/>
          <p:cNvSpPr/>
          <p:nvPr/>
        </p:nvSpPr>
        <p:spPr>
          <a:xfrm>
            <a:off x="8187809" y="2886670"/>
            <a:ext cx="306824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5%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638651" y="3285649"/>
            <a:ext cx="1878568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Return Rate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638651" y="3680103"/>
            <a:ext cx="7855982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Orders returned by customers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638651" y="4115038"/>
            <a:ext cx="309455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Quantity Distribution Analysis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638651" y="4556403"/>
            <a:ext cx="7855982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Order quantities range from </a:t>
            </a:r>
            <a:r>
              <a:rPr lang="en-US" sz="12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 to 14 units</a:t>
            </a: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per transaction, with an average of 3.8 units indicating moderate bulk purchasing behavior. The relatively low average suggests opportunities for upselling and cross-selling initiatives.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638651" y="5226844"/>
            <a:ext cx="2254329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7425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Returns Challenge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638651" y="5668208"/>
            <a:ext cx="7855982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Approximately </a:t>
            </a:r>
            <a:r>
              <a:rPr lang="en-US" sz="12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5% of orders</a:t>
            </a: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are returned, which significantly erodes profit margins. This return rate likely stems from: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638651" y="6322695"/>
            <a:ext cx="7855982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Product quality issues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638651" y="6633924"/>
            <a:ext cx="7855982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Delivery delays and damage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638651" y="6945154"/>
            <a:ext cx="7855982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Mismatch between customer expectations and reality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638651" y="7256383"/>
            <a:ext cx="7855982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Inadequate product descriptions or images</a:t>
            </a:r>
            <a:endParaRPr lang="en-US" sz="125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826" y="1358979"/>
            <a:ext cx="5107424" cy="5107424"/>
          </a:xfrm>
          <a:prstGeom prst="rect">
            <a:avLst/>
          </a:prstGeom>
        </p:spPr>
      </p:pic>
      <p:sp>
        <p:nvSpPr>
          <p:cNvPr id="22" name="Shape 19"/>
          <p:cNvSpPr/>
          <p:nvPr/>
        </p:nvSpPr>
        <p:spPr>
          <a:xfrm>
            <a:off x="8891826" y="6645950"/>
            <a:ext cx="5107424" cy="933807"/>
          </a:xfrm>
          <a:prstGeom prst="roundRect">
            <a:avLst>
              <a:gd name="adj" fmla="val 25651"/>
            </a:avLst>
          </a:prstGeom>
          <a:solidFill>
            <a:srgbClr val="4B3F02"/>
          </a:solidFill>
          <a:ln/>
        </p:spPr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488" y="6888599"/>
            <a:ext cx="199549" cy="159663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9410700" y="6845498"/>
            <a:ext cx="4428887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Profit Impact:</a:t>
            </a:r>
            <a:r>
              <a:rPr lang="en-US" sz="12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Returns erode profit margins through processing costs, restocking fees, and lost sales opportunities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858</Words>
  <Application>Microsoft Office PowerPoint</Application>
  <PresentationFormat>Custom</PresentationFormat>
  <Paragraphs>149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PT Sans</vt:lpstr>
      <vt:lpstr>Arial</vt:lpstr>
      <vt:lpstr>Nunito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Anurag singh</cp:lastModifiedBy>
  <cp:revision>2</cp:revision>
  <dcterms:created xsi:type="dcterms:W3CDTF">2025-09-15T15:48:11Z</dcterms:created>
  <dcterms:modified xsi:type="dcterms:W3CDTF">2025-09-16T14:02:57Z</dcterms:modified>
</cp:coreProperties>
</file>